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8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6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9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9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2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1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9A9C-59E3-47C6-A722-4D718A18372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51B6-D2B6-4919-9290-2395FE0F4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0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Ceramics Notes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/>
              <a:t>Hand Building Techniques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8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/>
              <a:t>Coiled Pottery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950982"/>
            <a:ext cx="10515600" cy="4351338"/>
          </a:xfrm>
        </p:spPr>
        <p:txBody>
          <a:bodyPr/>
          <a:lstStyle/>
          <a:p>
            <a:r>
              <a:rPr lang="en-US" b="1" dirty="0"/>
              <a:t>	- </a:t>
            </a:r>
            <a:r>
              <a:rPr lang="en-US" dirty="0"/>
              <a:t>One of the oldest ways of forming pottery. Long </a:t>
            </a:r>
            <a:r>
              <a:rPr lang="en-US" dirty="0" smtClean="0"/>
              <a:t>strands/snakes/coils </a:t>
            </a:r>
            <a:r>
              <a:rPr lang="en-US" dirty="0"/>
              <a:t>of clay which are laid on top of each other and joined through </a:t>
            </a:r>
            <a:r>
              <a:rPr lang="en-US" dirty="0" smtClean="0"/>
              <a:t>slipping and scoring. </a:t>
            </a:r>
            <a:endParaRPr lang="en-US" dirty="0"/>
          </a:p>
        </p:txBody>
      </p:sp>
      <p:pic>
        <p:nvPicPr>
          <p:cNvPr id="1026" name="Picture 2" descr="http://www.lakesidepottery.com/Media/JPG_Images/Handbuilding-class-pictures/coiled-bow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84" y="2367101"/>
            <a:ext cx="47625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236x/d7/e2/7d/d7e27d3e6d9a23c7518043d1e24d82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49" y="2374259"/>
            <a:ext cx="4479235" cy="387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21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Pinch Pots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Starting with a </a:t>
            </a:r>
            <a:r>
              <a:rPr lang="en-US" dirty="0" smtClean="0"/>
              <a:t>ball of clay the </a:t>
            </a:r>
            <a:r>
              <a:rPr lang="en-US" dirty="0"/>
              <a:t>potter opens a </a:t>
            </a:r>
            <a:r>
              <a:rPr lang="en-US" dirty="0" err="1" smtClean="0"/>
              <a:t>holeinto</a:t>
            </a:r>
            <a:r>
              <a:rPr lang="en-US" dirty="0" smtClean="0"/>
              <a:t> </a:t>
            </a:r>
            <a:r>
              <a:rPr lang="en-US" dirty="0"/>
              <a:t>the ball and forms a bowl shape through a combination of stroking and pinching the clay. </a:t>
            </a:r>
          </a:p>
        </p:txBody>
      </p:sp>
      <p:pic>
        <p:nvPicPr>
          <p:cNvPr id="2050" name="Picture 2" descr="https://s-media-cache-ak0.pinimg.com/236x/c2/cc/b3/c2ccb35ddc3b2b2c27619be2d1695b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88" y="3095694"/>
            <a:ext cx="3422512" cy="336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ad2.whstatic.com/images/thumb/2/21/Make-a-Pinch-Pot-Step-3.jpg/aid185506-728px-Make-a-Pinch-Pot-Step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01" y="3416266"/>
            <a:ext cx="3680929" cy="276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-media-cache-ak0.pinimg.com/236x/0a/89/a9/0a89a9a81343ce9783dfb677c3660e2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878" y="3095694"/>
            <a:ext cx="3246921" cy="32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2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Slab Built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4351338"/>
          </a:xfrm>
        </p:spPr>
        <p:txBody>
          <a:bodyPr/>
          <a:lstStyle/>
          <a:p>
            <a:r>
              <a:rPr lang="en-US" b="1" dirty="0"/>
              <a:t>	</a:t>
            </a:r>
            <a:r>
              <a:rPr lang="en-US" dirty="0"/>
              <a:t>- Clay slabs are cut to shape and joined together using </a:t>
            </a:r>
            <a:r>
              <a:rPr lang="en-US" dirty="0" smtClean="0"/>
              <a:t>leather hard </a:t>
            </a:r>
            <a:r>
              <a:rPr lang="en-US" dirty="0"/>
              <a:t>and wet clay called </a:t>
            </a:r>
            <a:r>
              <a:rPr lang="en-US" dirty="0" smtClean="0"/>
              <a:t>slip. </a:t>
            </a:r>
            <a:r>
              <a:rPr lang="en-US" dirty="0"/>
              <a:t>Slabs can be draped over or into forms, rolled around cylinders or built up into geometric forms. </a:t>
            </a:r>
          </a:p>
          <a:p>
            <a:endParaRPr lang="en-US" dirty="0"/>
          </a:p>
        </p:txBody>
      </p:sp>
      <p:pic>
        <p:nvPicPr>
          <p:cNvPr id="3074" name="Picture 2" descr="http://3.bp.blogspot.com/-0oCpUrKaPbQ/TZIAIVixMUI/AAAAAAAAARc/8MwaHPTzr_8/s1600/slab%2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93987"/>
            <a:ext cx="3020748" cy="379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-media-cache-ak0.pinimg.com/236x/44/56/bb/4456bbd8d9bbd401ef787f4525d5ee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670" y="2881036"/>
            <a:ext cx="3502025" cy="350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createniks.files.wordpress.com/2010/08/carribean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417" y="2693987"/>
            <a:ext cx="2432264" cy="365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4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Stages of clay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Green ware </a:t>
            </a:r>
            <a:r>
              <a:rPr lang="en-US" b="1" dirty="0"/>
              <a:t>–</a:t>
            </a:r>
            <a:r>
              <a:rPr lang="en-US" dirty="0"/>
              <a:t> Clay that has </a:t>
            </a:r>
            <a:r>
              <a:rPr lang="en-US" dirty="0" smtClean="0"/>
              <a:t>not been fired.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u="sng" dirty="0"/>
              <a:t>Wet clay </a:t>
            </a:r>
            <a:r>
              <a:rPr lang="en-US" b="1" dirty="0"/>
              <a:t>– </a:t>
            </a:r>
            <a:r>
              <a:rPr lang="en-US" dirty="0"/>
              <a:t>Clay in a </a:t>
            </a:r>
            <a:r>
              <a:rPr lang="en-US" dirty="0" smtClean="0"/>
              <a:t>moist </a:t>
            </a:r>
            <a:r>
              <a:rPr lang="en-US" dirty="0"/>
              <a:t>state.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Firing</a:t>
            </a:r>
            <a:r>
              <a:rPr lang="en-US" b="1" dirty="0"/>
              <a:t> –</a:t>
            </a:r>
            <a:r>
              <a:rPr lang="en-US" dirty="0"/>
              <a:t> Heating a </a:t>
            </a:r>
            <a:r>
              <a:rPr lang="en-US" dirty="0" smtClean="0"/>
              <a:t>kiln to </a:t>
            </a:r>
            <a:r>
              <a:rPr lang="en-US" dirty="0"/>
              <a:t>bake ceramics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Leather hard clay </a:t>
            </a:r>
            <a:r>
              <a:rPr lang="en-US" b="1" dirty="0"/>
              <a:t>–</a:t>
            </a:r>
            <a:r>
              <a:rPr lang="en-US" dirty="0"/>
              <a:t> Clay in a </a:t>
            </a:r>
            <a:r>
              <a:rPr lang="en-US" dirty="0" smtClean="0"/>
              <a:t>firm </a:t>
            </a:r>
            <a:r>
              <a:rPr lang="en-US" dirty="0"/>
              <a:t>but sufficiently </a:t>
            </a:r>
            <a:r>
              <a:rPr lang="en-US" dirty="0" smtClean="0"/>
              <a:t>moist state </a:t>
            </a:r>
            <a:r>
              <a:rPr lang="en-US" dirty="0"/>
              <a:t>to permit joining.</a:t>
            </a:r>
            <a:r>
              <a:rPr lang="en-US" b="1" u="sng" dirty="0"/>
              <a:t>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u="sng" dirty="0"/>
              <a:t>Bone dry clay </a:t>
            </a:r>
            <a:r>
              <a:rPr lang="en-US" b="1" dirty="0"/>
              <a:t>–</a:t>
            </a:r>
            <a:r>
              <a:rPr lang="en-US" dirty="0"/>
              <a:t> Clay in a </a:t>
            </a:r>
            <a:r>
              <a:rPr lang="en-US" dirty="0" smtClean="0"/>
              <a:t>dry state </a:t>
            </a:r>
            <a:r>
              <a:rPr lang="en-US" dirty="0"/>
              <a:t>and ready to be bisque fired.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Bisque</a:t>
            </a:r>
            <a:r>
              <a:rPr lang="en-US" u="sng" dirty="0"/>
              <a:t> </a:t>
            </a:r>
            <a:r>
              <a:rPr lang="en-US" dirty="0"/>
              <a:t>– The </a:t>
            </a:r>
            <a:r>
              <a:rPr lang="en-US" dirty="0" smtClean="0"/>
              <a:t>first </a:t>
            </a:r>
            <a:r>
              <a:rPr lang="en-US" dirty="0"/>
              <a:t>firing of clay, gets All </a:t>
            </a:r>
            <a:r>
              <a:rPr lang="en-US" dirty="0" smtClean="0"/>
              <a:t>remaining water/moisture out </a:t>
            </a:r>
            <a:r>
              <a:rPr lang="en-US" dirty="0"/>
              <a:t>of clay.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4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Finishing and joining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Score and Slip </a:t>
            </a:r>
            <a:r>
              <a:rPr lang="en-US" b="1" dirty="0"/>
              <a:t>–</a:t>
            </a:r>
            <a:r>
              <a:rPr lang="en-US" dirty="0"/>
              <a:t> A method of </a:t>
            </a:r>
            <a:r>
              <a:rPr lang="en-US" dirty="0" smtClean="0"/>
              <a:t>joining two </a:t>
            </a:r>
            <a:r>
              <a:rPr lang="en-US" dirty="0"/>
              <a:t>pieces of clay together. Scoring is when </a:t>
            </a:r>
            <a:r>
              <a:rPr lang="en-US" dirty="0" smtClean="0"/>
              <a:t>cuts/scratches </a:t>
            </a:r>
            <a:r>
              <a:rPr lang="en-US" dirty="0"/>
              <a:t>are made in the two pieces of clay that are intended to be joined. S</a:t>
            </a:r>
            <a:r>
              <a:rPr lang="en-US" dirty="0" smtClean="0"/>
              <a:t>lip </a:t>
            </a:r>
            <a:r>
              <a:rPr lang="en-US" dirty="0"/>
              <a:t>is added to one side of the scored clay and then the two pieces are </a:t>
            </a:r>
            <a:r>
              <a:rPr lang="en-US" dirty="0" smtClean="0"/>
              <a:t>joined </a:t>
            </a:r>
            <a:r>
              <a:rPr lang="en-US" dirty="0"/>
              <a:t>together.  The slip acts like glue. This method does not work on bone dry and fired clay</a:t>
            </a:r>
            <a:endParaRPr lang="en-US" sz="2400" dirty="0"/>
          </a:p>
          <a:p>
            <a:pPr lvl="1"/>
            <a:r>
              <a:rPr lang="en-US" b="1" dirty="0"/>
              <a:t>Slip –</a:t>
            </a:r>
            <a:r>
              <a:rPr lang="en-US" dirty="0"/>
              <a:t> </a:t>
            </a:r>
            <a:r>
              <a:rPr lang="en-US" dirty="0" smtClean="0"/>
              <a:t>super wet clay. </a:t>
            </a:r>
            <a:r>
              <a:rPr lang="en-US" dirty="0"/>
              <a:t>It is often the consistency of thick cream.</a:t>
            </a:r>
            <a:endParaRPr lang="en-US" sz="2000" dirty="0"/>
          </a:p>
          <a:p>
            <a:pPr lvl="0"/>
            <a:r>
              <a:rPr lang="en-US" b="1" u="sng" dirty="0"/>
              <a:t>Glaze</a:t>
            </a:r>
            <a:r>
              <a:rPr lang="en-US" b="1" dirty="0"/>
              <a:t> </a:t>
            </a:r>
            <a:r>
              <a:rPr lang="en-US" dirty="0"/>
              <a:t>- A coating of material applied to ceramics before </a:t>
            </a: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firing </a:t>
            </a:r>
            <a:r>
              <a:rPr lang="en-US" dirty="0"/>
              <a:t>that forms a </a:t>
            </a:r>
            <a:r>
              <a:rPr lang="en-US" dirty="0" smtClean="0"/>
              <a:t>glass/shiny or colored </a:t>
            </a:r>
            <a:r>
              <a:rPr lang="en-US" dirty="0"/>
              <a:t>surface. Glazes can be colored, opaque, translucent or matte.</a:t>
            </a:r>
            <a:endParaRPr lang="en-US" sz="2400" dirty="0"/>
          </a:p>
          <a:p>
            <a:pPr lvl="0"/>
            <a:r>
              <a:rPr lang="en-US" b="1" u="sng" dirty="0" err="1"/>
              <a:t>Sgraffito</a:t>
            </a:r>
            <a:r>
              <a:rPr lang="en-US" b="1" dirty="0"/>
              <a:t> </a:t>
            </a:r>
            <a:r>
              <a:rPr lang="en-US" dirty="0"/>
              <a:t>- This comes the Italian word meaning </a:t>
            </a:r>
            <a:r>
              <a:rPr lang="en-US" dirty="0" smtClean="0"/>
              <a:t>“to scratch" </a:t>
            </a:r>
            <a:r>
              <a:rPr lang="en-US" dirty="0"/>
              <a:t>and is done by incising or cutting a design through a colored </a:t>
            </a:r>
            <a:r>
              <a:rPr lang="en-US" dirty="0" smtClean="0"/>
              <a:t>slip or glaze to </a:t>
            </a:r>
            <a:r>
              <a:rPr lang="en-US" dirty="0"/>
              <a:t>reveal the clay body</a:t>
            </a:r>
            <a:r>
              <a:rPr lang="en-US" dirty="0" smtClean="0"/>
              <a:t>.  We will be using this similar method to carve designs into the clay body itself.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3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kiln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Kiln</a:t>
            </a:r>
            <a:r>
              <a:rPr lang="en-US" b="1" dirty="0"/>
              <a:t> </a:t>
            </a:r>
            <a:r>
              <a:rPr lang="en-US" dirty="0"/>
              <a:t>- The </a:t>
            </a:r>
            <a:r>
              <a:rPr lang="en-US" dirty="0" smtClean="0"/>
              <a:t>oven in </a:t>
            </a:r>
            <a:r>
              <a:rPr lang="en-US" dirty="0"/>
              <a:t>which ceramics are fired.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/>
              <a:t>Kiln Wash </a:t>
            </a:r>
            <a:r>
              <a:rPr lang="en-US" b="1" dirty="0"/>
              <a:t>- </a:t>
            </a:r>
            <a:r>
              <a:rPr lang="en-US" dirty="0"/>
              <a:t>used to coat kiln shelves to </a:t>
            </a:r>
            <a:r>
              <a:rPr lang="en-US" dirty="0" smtClean="0"/>
              <a:t>protect them </a:t>
            </a:r>
            <a:r>
              <a:rPr lang="en-US" dirty="0"/>
              <a:t>from dripping glaze.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/>
              <a:t>Kiln Shelves </a:t>
            </a:r>
            <a:r>
              <a:rPr lang="en-US" dirty="0"/>
              <a:t>- The shelves inside a kiln that ceramic are </a:t>
            </a:r>
            <a:r>
              <a:rPr lang="en-US" dirty="0" smtClean="0"/>
              <a:t>placed on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/>
              <a:t>Shelf Supports </a:t>
            </a:r>
            <a:r>
              <a:rPr lang="en-US" dirty="0"/>
              <a:t>- Thick </a:t>
            </a:r>
            <a:r>
              <a:rPr lang="en-US" dirty="0" smtClean="0"/>
              <a:t>pegs/stilts </a:t>
            </a:r>
            <a:r>
              <a:rPr lang="en-US" dirty="0"/>
              <a:t>used to hold shelves in a kiln.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 err="1"/>
              <a:t>Pyrometric</a:t>
            </a:r>
            <a:r>
              <a:rPr lang="en-US" b="1" u="sng" dirty="0"/>
              <a:t> Cones ( cones) </a:t>
            </a:r>
            <a:r>
              <a:rPr lang="en-US" dirty="0"/>
              <a:t>- These are slender pyramids of ceramics material made to </a:t>
            </a:r>
            <a:r>
              <a:rPr lang="en-US" dirty="0" smtClean="0"/>
              <a:t>measure </a:t>
            </a:r>
            <a:r>
              <a:rPr lang="en-US" dirty="0"/>
              <a:t>and indicate when a firing is nearly </a:t>
            </a:r>
            <a:r>
              <a:rPr lang="en-US" dirty="0" smtClean="0"/>
              <a:t>finished or completely finished.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0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Ceramics Notes </vt:lpstr>
      <vt:lpstr>Coiled Pottery  </vt:lpstr>
      <vt:lpstr>Pinch Pots  </vt:lpstr>
      <vt:lpstr>Slab Built </vt:lpstr>
      <vt:lpstr>Stages of clay </vt:lpstr>
      <vt:lpstr>Finishing and joining Techniques </vt:lpstr>
      <vt:lpstr>The kiln 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Ceramics Notes </dc:title>
  <dc:creator>OTTAVIANO, EMILY</dc:creator>
  <cp:lastModifiedBy>OTTAVIANO, EMILY</cp:lastModifiedBy>
  <cp:revision>5</cp:revision>
  <dcterms:created xsi:type="dcterms:W3CDTF">2016-03-29T12:03:51Z</dcterms:created>
  <dcterms:modified xsi:type="dcterms:W3CDTF">2016-03-29T15:22:00Z</dcterms:modified>
</cp:coreProperties>
</file>