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1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A87F-5447-45C8-B837-08A5B4D2722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528C-837E-4085-BEC0-020F317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ite" TargetMode="External"/><Relationship Id="rId2" Type="http://schemas.openxmlformats.org/officeDocument/2006/relationships/hyperlink" Target="https://en.wikipedia.org/wiki/Col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en.wikipedia.org/wiki/Blac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wheel and color theory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1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Colors</a:t>
            </a:r>
            <a:endParaRPr lang="en-US" dirty="0"/>
          </a:p>
        </p:txBody>
      </p:sp>
      <p:pic>
        <p:nvPicPr>
          <p:cNvPr id="3074" name="Picture 2" descr="https://patriciafarrar.files.wordpress.com/2014/05/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" y="1806222"/>
            <a:ext cx="4783085" cy="3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_XlcLpZzEtJs/TMEhtqByGnI/AAAAAAAAAck/4pA35kvGcg0/s1600/Denali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97" y="681213"/>
            <a:ext cx="6572603" cy="43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243" y="572789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</a:rPr>
              <a:t>cool colors tend to recede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91686" y="5743602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cool </a:t>
            </a:r>
            <a:r>
              <a:rPr lang="en-US" dirty="0">
                <a:latin typeface="Arial" panose="020B0604020202020204" pitchFamily="34" charset="0"/>
              </a:rPr>
              <a:t>colors calm and relax.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0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Tints and Shades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62422" cy="1154642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tint</a:t>
            </a:r>
            <a:r>
              <a:rPr lang="en-US" dirty="0"/>
              <a:t> is the mixture of a </a:t>
            </a:r>
            <a:r>
              <a:rPr lang="en-US" dirty="0">
                <a:hlinkClick r:id="rId2" tooltip="Color"/>
              </a:rPr>
              <a:t>color</a:t>
            </a:r>
            <a:r>
              <a:rPr lang="en-US" dirty="0"/>
              <a:t> with </a:t>
            </a:r>
            <a:r>
              <a:rPr lang="en-US" dirty="0" smtClean="0">
                <a:hlinkClick r:id="rId3" tooltip="White"/>
              </a:rPr>
              <a:t>white</a:t>
            </a:r>
            <a:endParaRPr lang="en-US" dirty="0" smtClean="0"/>
          </a:p>
          <a:p>
            <a:r>
              <a:rPr lang="en-US" dirty="0"/>
              <a:t>a </a:t>
            </a:r>
            <a:r>
              <a:rPr lang="en-US" b="1" dirty="0"/>
              <a:t>shade</a:t>
            </a:r>
            <a:r>
              <a:rPr lang="en-US" dirty="0"/>
              <a:t> is the mixture of a color with </a:t>
            </a:r>
            <a:r>
              <a:rPr lang="en-US" dirty="0">
                <a:hlinkClick r:id="rId4" tooltip="Black"/>
              </a:rPr>
              <a:t>black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,</a:t>
            </a:r>
            <a:endParaRPr lang="en-US" dirty="0"/>
          </a:p>
        </p:txBody>
      </p:sp>
      <p:pic>
        <p:nvPicPr>
          <p:cNvPr id="5122" name="Picture 2" descr="Image result for tint pa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98" y="2980267"/>
            <a:ext cx="4518024" cy="33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8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Hue, Value and Saturation/Intensity</a:t>
            </a:r>
            <a:endParaRPr lang="en-US" sz="5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Hue: The name of a color ( blue, green, </a:t>
            </a:r>
            <a:r>
              <a:rPr lang="en-US" sz="4800" dirty="0" err="1" smtClean="0"/>
              <a:t>etc</a:t>
            </a:r>
            <a:r>
              <a:rPr lang="en-US" sz="4800" dirty="0" smtClean="0"/>
              <a:t>)</a:t>
            </a:r>
          </a:p>
          <a:p>
            <a:r>
              <a:rPr lang="en-US" sz="4800" dirty="0" smtClean="0"/>
              <a:t>Value: The lightness and darkness of a color</a:t>
            </a:r>
          </a:p>
          <a:p>
            <a:r>
              <a:rPr lang="en-US" sz="4800" dirty="0" smtClean="0"/>
              <a:t>Saturation/Intensity: The vividness of a color.  The POW or dullness of a color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6563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79" y="1389207"/>
            <a:ext cx="4144131" cy="4351338"/>
          </a:xfrm>
        </p:spPr>
      </p:pic>
      <p:sp>
        <p:nvSpPr>
          <p:cNvPr id="6" name="TextBox 5"/>
          <p:cNvSpPr txBox="1"/>
          <p:nvPr/>
        </p:nvSpPr>
        <p:spPr>
          <a:xfrm>
            <a:off x="581891" y="1849582"/>
            <a:ext cx="57565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 an </a:t>
            </a:r>
            <a:r>
              <a:rPr lang="en-US" sz="3200" dirty="0" smtClean="0"/>
              <a:t>scientific way to organize color</a:t>
            </a:r>
            <a:r>
              <a:rPr lang="en-US" sz="3200" dirty="0"/>
              <a:t> hues around a circle that shows relationships between </a:t>
            </a:r>
            <a:r>
              <a:rPr lang="en-US" sz="3200" dirty="0" smtClean="0"/>
              <a:t>primary colors</a:t>
            </a:r>
            <a:r>
              <a:rPr lang="en-US" sz="3200" dirty="0"/>
              <a:t>, secondary </a:t>
            </a:r>
            <a:r>
              <a:rPr lang="en-US" sz="3200" dirty="0" smtClean="0"/>
              <a:t>colors, and  </a:t>
            </a:r>
            <a:r>
              <a:rPr lang="en-US" sz="3200" dirty="0"/>
              <a:t>tertiary colors </a:t>
            </a:r>
          </a:p>
        </p:txBody>
      </p:sp>
    </p:spTree>
    <p:extLst>
      <p:ext uri="{BB962C8B-B14F-4D97-AF65-F5344CB8AC3E}">
        <p14:creationId xmlns:p14="http://schemas.microsoft.com/office/powerpoint/2010/main" val="264845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71455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Red, Yellow and Blue.  Cannot be created by mixing any other colors</a:t>
            </a:r>
            <a:r>
              <a:rPr lang="en-US" sz="3200" dirty="0" smtClean="0"/>
              <a:t>.</a:t>
            </a:r>
          </a:p>
          <a:p>
            <a:r>
              <a:rPr lang="en-US" sz="4400" dirty="0" smtClean="0"/>
              <a:t>They can be mixed to create EVERY other color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46" y="1027906"/>
            <a:ext cx="5837143" cy="43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75364" cy="4346575"/>
          </a:xfrm>
        </p:spPr>
        <p:txBody>
          <a:bodyPr/>
          <a:lstStyle/>
          <a:p>
            <a:r>
              <a:rPr lang="en-US" sz="4400" dirty="0" smtClean="0"/>
              <a:t>Green, Purple and Orange.  Colors that are produced by mixing the primary colors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0770"/>
            <a:ext cx="4525674" cy="45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53345" cy="4263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Red-Orange, yellow-orange,  Blue-Green and Yellow-Green, blue-violet and red-violet.  Colors created by mixing </a:t>
            </a:r>
            <a:r>
              <a:rPr lang="en-US" sz="3600" dirty="0" smtClean="0"/>
              <a:t>a primary and secondary color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1" y="1000124"/>
            <a:ext cx="5648739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8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536289" cy="1072443"/>
          </a:xfrm>
        </p:spPr>
        <p:txBody>
          <a:bodyPr/>
          <a:lstStyle/>
          <a:p>
            <a:r>
              <a:rPr lang="en-US" dirty="0" smtClean="0"/>
              <a:t>Contrast or Complimentary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267" y="822501"/>
            <a:ext cx="7763933" cy="499886"/>
          </a:xfrm>
        </p:spPr>
        <p:txBody>
          <a:bodyPr/>
          <a:lstStyle/>
          <a:p>
            <a:r>
              <a:rPr lang="en-US" dirty="0" smtClean="0"/>
              <a:t>Colors Opposite Each Other on the color wheel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2330"/>
            <a:ext cx="5542631" cy="503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3" y="1572330"/>
            <a:ext cx="3778955" cy="52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82956" cy="763764"/>
          </a:xfrm>
        </p:spPr>
        <p:txBody>
          <a:bodyPr/>
          <a:lstStyle/>
          <a:p>
            <a:r>
              <a:rPr lang="en-US" dirty="0" smtClean="0"/>
              <a:t>Analogous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712" y="1128890"/>
            <a:ext cx="6206067" cy="635353"/>
          </a:xfrm>
        </p:spPr>
        <p:txBody>
          <a:bodyPr/>
          <a:lstStyle/>
          <a:p>
            <a:r>
              <a:rPr lang="en-US" dirty="0" smtClean="0"/>
              <a:t>2-3 colors side by side on a color wheel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075832"/>
            <a:ext cx="6009617" cy="4423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" y="1975556"/>
            <a:ext cx="5628105" cy="47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 vs. cool colors</a:t>
            </a:r>
            <a:endParaRPr lang="en-US" dirty="0"/>
          </a:p>
        </p:txBody>
      </p:sp>
      <p:pic>
        <p:nvPicPr>
          <p:cNvPr id="1026" name="Picture 2" descr="http://www.maxmayo.com/wp-content/uploads/2013/03/warm-cool-color-wheel-580x5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1" y="1464381"/>
            <a:ext cx="5346644" cy="49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0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pic>
        <p:nvPicPr>
          <p:cNvPr id="2052" name="Picture 4" descr="https://img0.etsystatic.com/011/0/7749543/il_340x270.460593476_9fg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7" y="1349816"/>
            <a:ext cx="431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02.a.alicdn.com/kf/HTB1xmJTIVXXXXa.aXXXq6xXFXXXJ/Meeting-Limited-Ed-Art-Giclee-By-R-Virbickas-Cafe-Panel-Contemporary-Abstract-Art-Wall-Impression-sty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4710" y="5440341"/>
            <a:ext cx="10047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Warm colors are said to advance or appear more active in a painting,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2409" y="5943557"/>
            <a:ext cx="5763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warm colors are said to arouse or stimulate the viewer,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188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Color theory</vt:lpstr>
      <vt:lpstr>Color Wheel  </vt:lpstr>
      <vt:lpstr>Primary Colors</vt:lpstr>
      <vt:lpstr>Secondary Colors</vt:lpstr>
      <vt:lpstr>Tertiary Colors</vt:lpstr>
      <vt:lpstr>Contrast or Complimentary Colors</vt:lpstr>
      <vt:lpstr>Analogous colors</vt:lpstr>
      <vt:lpstr>Warm colors vs. cool colors</vt:lpstr>
      <vt:lpstr>Warm Colors</vt:lpstr>
      <vt:lpstr>Cool Colors</vt:lpstr>
      <vt:lpstr>Tints and Shades </vt:lpstr>
      <vt:lpstr>Hue, Value and Saturation/Intensity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OTTAVIANO, EMILY</dc:creator>
  <cp:lastModifiedBy>OTTAVIANO, EMILY</cp:lastModifiedBy>
  <cp:revision>7</cp:revision>
  <dcterms:created xsi:type="dcterms:W3CDTF">2014-09-22T13:00:39Z</dcterms:created>
  <dcterms:modified xsi:type="dcterms:W3CDTF">2015-12-02T18:23:38Z</dcterms:modified>
</cp:coreProperties>
</file>