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.gonoodle.com/channels/brainercise-with-mr-catman/fast-slow-maybe-so?source=explore-energy-levels" TargetMode="External"/><Relationship Id="rId4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90275" y="583400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Copyright 101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it?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Why should I care?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Who owns the Copyright?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is covered by Copyright? What isn’t?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is Copyright infringement?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do I avoid violating Copyright infringement?</a:t>
            </a:r>
          </a:p>
        </p:txBody>
      </p:sp>
      <p:pic>
        <p:nvPicPr>
          <p:cNvPr descr="Copyright notice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475" y="1497050"/>
            <a:ext cx="1741400" cy="174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6" y="451950"/>
            <a:ext cx="2065092" cy="190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, Artist, Brushes, Icon, ..."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2755" y="2125400"/>
            <a:ext cx="2477325" cy="20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, Human, Anatomy, Body" id="139" name="Shape 1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8197" y="569675"/>
            <a:ext cx="4693749" cy="40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Copyright?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283099" y="712150"/>
            <a:ext cx="71163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should you care?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Copyright infringement?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you avoid violating Copyright laws?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Copyright—What is it?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2410100" y="1211349"/>
            <a:ext cx="6321600" cy="338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A form of protection given to the authors or creators of "original works of authorship," including literary, dramatic, musical, artistic and other intellectual works.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Creator has control over…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Making copies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Distributing copies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Performing publicly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Displaying publicly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Making ‘derivatives’</a:t>
            </a:r>
          </a:p>
        </p:txBody>
      </p:sp>
      <p:pic>
        <p:nvPicPr>
          <p:cNvPr descr="Clockwise from upper left: a ...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7425"/>
            <a:ext cx="2345276" cy="234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should I care?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Copyright law gives you a set of rights that prevents other people from copying your work and doing other things with your work that you may not like!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Reflects our </a:t>
            </a:r>
            <a:r>
              <a:rPr b="1" lang="en">
                <a:highlight>
                  <a:srgbClr val="FFFFFF"/>
                </a:highlight>
              </a:rPr>
              <a:t>appreciation</a:t>
            </a:r>
            <a:r>
              <a:rPr lang="en">
                <a:highlight>
                  <a:srgbClr val="FFFFFF"/>
                </a:highlight>
              </a:rPr>
              <a:t> for all the hard work that goes into creating "original works of authorship" and </a:t>
            </a:r>
            <a:r>
              <a:rPr b="1" lang="en">
                <a:highlight>
                  <a:srgbClr val="FFFFFF"/>
                </a:highlight>
              </a:rPr>
              <a:t>respect</a:t>
            </a:r>
            <a:r>
              <a:rPr lang="en">
                <a:highlight>
                  <a:srgbClr val="FFFFFF"/>
                </a:highlight>
              </a:rPr>
              <a:t> for the right of the creator of that work to control what people can and cannot do with it.</a:t>
            </a:r>
          </a:p>
        </p:txBody>
      </p:sp>
      <p:pic>
        <p:nvPicPr>
          <p:cNvPr descr="... Questions, Shrug, Animal, ...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71949"/>
            <a:ext cx="2689024" cy="280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400250" y="575950"/>
            <a:ext cx="30714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What is covered by Copyright?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Literary 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Musical 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Dramatic 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Choreography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b="1" lang="en" sz="1500"/>
              <a:t>Pictorial, graphic, and sculptural 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Motion pictures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Sound recordings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Architectural works</a:t>
            </a:r>
          </a:p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650575" y="983475"/>
            <a:ext cx="3071400" cy="362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Ideas, procedures, methods, systems, processes, concepts, principles, discoveries, or devices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Titles, names, short phrases, and slogans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Works that are not fixed in a tangible form of expression (improv)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Works consisting entirely of information that is commonly available and contains no originality (calendars)</a:t>
            </a:r>
          </a:p>
          <a:p>
            <a:pPr indent="-228600" lvl="0" marL="45720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Works by US government</a:t>
            </a: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5650575" y="575950"/>
            <a:ext cx="30714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What isn’t?</a:t>
            </a:r>
          </a:p>
        </p:txBody>
      </p:sp>
      <p:pic>
        <p:nvPicPr>
          <p:cNvPr descr="Calendar, Month, Year, Date, ...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54" y="3348525"/>
            <a:ext cx="1718249" cy="1455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Toyogeki-Movie ...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76" y="1065426"/>
            <a:ext cx="2314780" cy="1537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42612" y="680952"/>
            <a:ext cx="2200500" cy="2200200"/>
          </a:xfrm>
          <a:prstGeom prst="noSmoking">
            <a:avLst>
              <a:gd fmla="val 4906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owns the Copyright?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highlight>
                  <a:srgbClr val="FFFFFF"/>
                </a:highlight>
              </a:rPr>
              <a:t>The author who created it at the moment it is put into fixed form!!!!</a:t>
            </a:r>
          </a:p>
        </p:txBody>
      </p:sp>
      <p:pic>
        <p:nvPicPr>
          <p:cNvPr descr="You, Index Finger, Pointing, ...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775" y="1908450"/>
            <a:ext cx="3654925" cy="286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Copyright infringement?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Violating the rights of the author…</a:t>
            </a:r>
          </a:p>
          <a:p>
            <a:pPr indent="-228600" lvl="0" marL="45720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Making copies</a:t>
            </a:r>
          </a:p>
          <a:p>
            <a:pPr indent="-228600" lvl="0" marL="45720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Distributing copies</a:t>
            </a:r>
          </a:p>
          <a:p>
            <a:pPr indent="-228600" lvl="0" marL="45720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Performing publicly</a:t>
            </a:r>
          </a:p>
          <a:p>
            <a:pPr indent="-228600" lvl="0" marL="45720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Displaying publicly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Making ‘derivatives’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...without their permission!</a:t>
            </a:r>
          </a:p>
        </p:txBody>
      </p:sp>
      <p:pic>
        <p:nvPicPr>
          <p:cNvPr descr="... Amelia&amp;#39;s Sad Face | by ..." id="115" name="Shape 115"/>
          <p:cNvPicPr preferRelativeResize="0"/>
          <p:nvPr/>
        </p:nvPicPr>
        <p:blipFill rotWithShape="1">
          <a:blip r:embed="rId3">
            <a:alphaModFix/>
          </a:blip>
          <a:srcRect b="0" l="0" r="37134" t="2733"/>
          <a:stretch/>
        </p:blipFill>
        <p:spPr>
          <a:xfrm>
            <a:off x="6181850" y="2134348"/>
            <a:ext cx="2251358" cy="222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I avoid violating Copyright infringement?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purpose behind your work: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Trying to sell? NOPE.   Learning to use a grid to draw? YOU’RE SAFE.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Nature of the work: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Is it more factual, like a calendar?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amount of work used: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Changing your image by 80%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Could the original author profited from your work? Not fair!</a:t>
            </a:r>
          </a:p>
        </p:txBody>
      </p:sp>
      <p:pic>
        <p:nvPicPr>
          <p:cNvPr descr="Thumbs Up, Thumb, Hand, ..." id="122" name="Shape 122"/>
          <p:cNvPicPr preferRelativeResize="0"/>
          <p:nvPr/>
        </p:nvPicPr>
        <p:blipFill rotWithShape="1">
          <a:blip r:embed="rId3">
            <a:alphaModFix/>
          </a:blip>
          <a:srcRect b="0" l="33082" r="28070" t="0"/>
          <a:stretch/>
        </p:blipFill>
        <p:spPr>
          <a:xfrm>
            <a:off x="0" y="0"/>
            <a:ext cx="29972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337" y="1533749"/>
            <a:ext cx="6417324" cy="36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276175" y="-70450"/>
            <a:ext cx="66969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Choose a real-life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PHOTOGRAPH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Change it to a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CARTOON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Did NOT violate Copyright!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0" y="0"/>
            <a:ext cx="3313500" cy="4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Choose a real-life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PHOTOGRAPH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Change it to a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CONTOUR LINE DRAWING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Did NOT violate Copyright!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375" y="58225"/>
            <a:ext cx="5973624" cy="46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