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5143500" cx="9144000"/>
  <p:notesSz cx="6858000" cy="9144000"/>
  <p:embeddedFontLst>
    <p:embeddedFont>
      <p:font typeface="Robot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Robot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Roboto-bold.fntdata"/><Relationship Id="rId6" Type="http://schemas.openxmlformats.org/officeDocument/2006/relationships/slide" Target="slides/slide2.xml"/><Relationship Id="rId18" Type="http://schemas.openxmlformats.org/officeDocument/2006/relationships/font" Target="fonts/Robot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12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1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buSzPct val="100000"/>
              <a:defRPr sz="1800"/>
            </a:lvl2pPr>
            <a:lvl3pPr lvl="2">
              <a:spcBef>
                <a:spcPts val="0"/>
              </a:spcBef>
              <a:buSzPct val="100000"/>
              <a:defRPr sz="1800"/>
            </a:lvl3pPr>
            <a:lvl4pPr lvl="3">
              <a:spcBef>
                <a:spcPts val="0"/>
              </a:spcBef>
              <a:buSzPct val="100000"/>
              <a:defRPr sz="1800"/>
            </a:lvl4pPr>
            <a:lvl5pPr lvl="4">
              <a:spcBef>
                <a:spcPts val="0"/>
              </a:spcBef>
              <a:buSzPct val="100000"/>
              <a:defRPr sz="1800"/>
            </a:lvl5pPr>
            <a:lvl6pPr lvl="5">
              <a:spcBef>
                <a:spcPts val="0"/>
              </a:spcBef>
              <a:buSzPct val="100000"/>
              <a:defRPr sz="1800"/>
            </a:lvl6pPr>
            <a:lvl7pPr lvl="6">
              <a:spcBef>
                <a:spcPts val="0"/>
              </a:spcBef>
              <a:buSzPct val="100000"/>
              <a:defRPr sz="1800"/>
            </a:lvl7pPr>
            <a:lvl8pPr lvl="7">
              <a:spcBef>
                <a:spcPts val="0"/>
              </a:spcBef>
              <a:buSzPct val="100000"/>
              <a:defRPr sz="1800"/>
            </a:lvl8pPr>
            <a:lvl9pPr lvl="8">
              <a:spcBef>
                <a:spcPts val="0"/>
              </a:spcBef>
              <a:buSzPct val="100000"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6000"/>
            </a:lvl1pPr>
            <a:lvl2pPr lvl="1">
              <a:spcBef>
                <a:spcPts val="0"/>
              </a:spcBef>
              <a:buSzPct val="100000"/>
              <a:defRPr sz="6000"/>
            </a:lvl2pPr>
            <a:lvl3pPr lvl="2">
              <a:spcBef>
                <a:spcPts val="0"/>
              </a:spcBef>
              <a:buSzPct val="100000"/>
              <a:defRPr sz="6000"/>
            </a:lvl3pPr>
            <a:lvl4pPr lvl="3">
              <a:spcBef>
                <a:spcPts val="0"/>
              </a:spcBef>
              <a:buSzPct val="100000"/>
              <a:defRPr sz="6000"/>
            </a:lvl4pPr>
            <a:lvl5pPr lvl="4">
              <a:spcBef>
                <a:spcPts val="0"/>
              </a:spcBef>
              <a:buSzPct val="100000"/>
              <a:defRPr sz="6000"/>
            </a:lvl5pPr>
            <a:lvl6pPr lvl="5">
              <a:spcBef>
                <a:spcPts val="0"/>
              </a:spcBef>
              <a:buSzPct val="100000"/>
              <a:defRPr sz="6000"/>
            </a:lvl6pPr>
            <a:lvl7pPr lvl="6">
              <a:spcBef>
                <a:spcPts val="0"/>
              </a:spcBef>
              <a:buSzPct val="100000"/>
              <a:defRPr sz="6000"/>
            </a:lvl7pPr>
            <a:lvl8pPr lvl="7">
              <a:spcBef>
                <a:spcPts val="0"/>
              </a:spcBef>
              <a:buSzPct val="100000"/>
              <a:defRPr sz="6000"/>
            </a:lvl8pPr>
            <a:lvl9pPr lvl="8">
              <a:spcBef>
                <a:spcPts val="0"/>
              </a:spcBef>
              <a:buSzPct val="100000"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buClr>
                <a:schemeClr val="dk2"/>
              </a:buClr>
              <a:buSzPct val="100000"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Roboto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Roboto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Relationship Id="rId4" Type="http://schemas.openxmlformats.org/officeDocument/2006/relationships/image" Target="../media/image12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app.gonoodle.com/explore/categories/guided-dancing" TargetMode="External"/><Relationship Id="rId4" Type="http://schemas.openxmlformats.org/officeDocument/2006/relationships/image" Target="../media/image18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11.png"/><Relationship Id="rId5" Type="http://schemas.openxmlformats.org/officeDocument/2006/relationships/hyperlink" Target="http://youtube.com/v/milXH-433vs" TargetMode="External"/><Relationship Id="rId6" Type="http://schemas.openxmlformats.org/officeDocument/2006/relationships/image" Target="../media/image0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png"/><Relationship Id="rId4" Type="http://schemas.openxmlformats.org/officeDocument/2006/relationships/image" Target="../media/image0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9.jpg"/><Relationship Id="rId4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jpg"/><Relationship Id="rId4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8.jpg"/><Relationship Id="rId4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Introduction to Grid</a:t>
            </a:r>
          </a:p>
        </p:txBody>
      </p:sp>
      <p:sp>
        <p:nvSpPr>
          <p:cNvPr id="68" name="Shape 68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Shape 1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5110" y="0"/>
            <a:ext cx="246888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087074"/>
            <a:ext cx="6576424" cy="223191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452950" y="4378525"/>
            <a:ext cx="3029700" cy="5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Want to work with typography?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Visit www.dafont.com!!!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Project Proposal Form</a:t>
            </a:r>
          </a:p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4" name="Shape 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4532" y="0"/>
            <a:ext cx="576918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226077" y="357800"/>
            <a:ext cx="2808000" cy="953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Project Proposal Form</a:t>
            </a:r>
          </a:p>
        </p:txBody>
      </p:sp>
      <p:pic>
        <p:nvPicPr>
          <p:cNvPr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5175" y="1195387"/>
            <a:ext cx="5657850" cy="27527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G_1069.JPG" id="141" name="Shape 1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933" y="1245050"/>
            <a:ext cx="2758275" cy="3677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Shape 142"/>
          <p:cNvSpPr/>
          <p:nvPr/>
        </p:nvSpPr>
        <p:spPr>
          <a:xfrm rot="7306901">
            <a:off x="1918673" y="2579407"/>
            <a:ext cx="1661527" cy="34865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STAND UP! :)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rPr lang="en"/>
              <a:t>You already know….</a:t>
            </a:r>
          </a:p>
        </p:txBody>
      </p:sp>
      <p:pic>
        <p:nvPicPr>
          <p:cNvPr descr="Dancing_mascots.gif" id="148" name="Shape 1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0075" y="716649"/>
            <a:ext cx="3981375" cy="217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>
          <a:blip r:embed="rId3">
            <a:alphaModFix amt="40000"/>
          </a:blip>
          <a:stretch>
            <a:fillRect/>
          </a:stretch>
        </p:blipFill>
        <p:spPr>
          <a:xfrm>
            <a:off x="1798024" y="1800224"/>
            <a:ext cx="2773972" cy="334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Shape 74"/>
          <p:cNvPicPr preferRelativeResize="0"/>
          <p:nvPr/>
        </p:nvPicPr>
        <p:blipFill>
          <a:blip r:embed="rId4">
            <a:alphaModFix amt="36000"/>
          </a:blip>
          <a:stretch>
            <a:fillRect/>
          </a:stretch>
        </p:blipFill>
        <p:spPr>
          <a:xfrm>
            <a:off x="0" y="-12"/>
            <a:ext cx="2247900" cy="3343275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/>
              <a:t>Chuck Close</a:t>
            </a:r>
          </a:p>
        </p:txBody>
      </p:sp>
      <p:sp>
        <p:nvSpPr>
          <p:cNvPr id="76" name="Shape 76"/>
          <p:cNvSpPr txBox="1"/>
          <p:nvPr>
            <p:ph idx="1" type="subTitle"/>
          </p:nvPr>
        </p:nvSpPr>
        <p:spPr>
          <a:xfrm>
            <a:off x="265500" y="2779466"/>
            <a:ext cx="4045200" cy="1235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</a:rPr>
              <a:t>Notes to younger self</a:t>
            </a:r>
          </a:p>
        </p:txBody>
      </p:sp>
      <p:sp>
        <p:nvSpPr>
          <p:cNvPr descr="In the latest installment of &quot;Note to Self,&quot; famed portrait artist Chuck Close writes a letter to himself at age 14, offering himself advice on how to overcome his learning disabilities and his problem with face blindness." id="77" name="Shape 77" title="CBS This Morning - Artist Chuck Close writes note to younger self">
            <a:hlinkClick r:id="rId5"/>
          </p:cNvPr>
          <p:cNvSpPr/>
          <p:nvPr/>
        </p:nvSpPr>
        <p:spPr>
          <a:xfrm>
            <a:off x="4572000" y="857250"/>
            <a:ext cx="4572000" cy="3429000"/>
          </a:xfrm>
          <a:prstGeom prst="rect">
            <a:avLst/>
          </a:prstGeom>
          <a:blipFill>
            <a:blip r:embed="rId6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Benefits of Grid Drawing</a:t>
            </a:r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471900" y="1919075"/>
            <a:ext cx="47334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Bite size pieces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Attention to details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Correct proportions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End results accurate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CONFIDENCE! :)</a:t>
            </a:r>
          </a:p>
        </p:txBody>
      </p:sp>
      <p:pic>
        <p:nvPicPr>
          <p:cNvPr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9499" y="1696350"/>
            <a:ext cx="2834025" cy="344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to Draw Using A Grid</a:t>
            </a:r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Draw square by square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Keep your gridded imaged and drawing closer together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Top left hand corner for righties, top right hand corner for lefties—prevent smudging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Judge where the line starts within the selected square by noting if it’s halfway down or at the top, etc.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Focus on the lines in that square ONLY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50000" l="0" r="0" t="0"/>
          <a:stretch/>
        </p:blipFill>
        <p:spPr>
          <a:xfrm>
            <a:off x="132549" y="897324"/>
            <a:ext cx="4430596" cy="31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 rotWithShape="1">
          <a:blip r:embed="rId4">
            <a:alphaModFix/>
          </a:blip>
          <a:srcRect b="0" l="0" r="0" t="50000"/>
          <a:stretch/>
        </p:blipFill>
        <p:spPr>
          <a:xfrm>
            <a:off x="4563153" y="897325"/>
            <a:ext cx="4430596" cy="312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64946" y="0"/>
            <a:ext cx="38790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" y="0"/>
            <a:ext cx="329292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" y="961275"/>
            <a:ext cx="5544148" cy="3437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44149" y="730725"/>
            <a:ext cx="3460400" cy="4022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68700"/>
            <a:ext cx="5610450" cy="3729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30900" y="415200"/>
            <a:ext cx="4313100" cy="4313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" y="0"/>
            <a:ext cx="4107656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49450" y="183678"/>
            <a:ext cx="3869300" cy="47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