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34" d="100"/>
          <a:sy n="34" d="100"/>
        </p:scale>
        <p:origin x="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5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4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9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9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4BF27-A0FE-4654-A034-03411EF3D73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A393-402F-4B4E-B17B-8CC267B9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-is-fun.com/how-to-varnish-an-acrylic-painting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Value Portraits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Monochromatic Painting</a:t>
            </a:r>
          </a:p>
        </p:txBody>
      </p:sp>
    </p:spTree>
    <p:extLst>
      <p:ext uri="{BB962C8B-B14F-4D97-AF65-F5344CB8AC3E}">
        <p14:creationId xmlns:p14="http://schemas.microsoft.com/office/powerpoint/2010/main" val="54100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1.gstatic.com/images?q=tbn:ANd9GcTUNXQuQ9GbByh-lRwdsCFdfHAw1h4qwUbLdsBsXJti1yD8VLG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6" y="109908"/>
            <a:ext cx="9641568" cy="66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9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36.media.tumblr.com/tumblr_m2nnjvaVAt1rs58xn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209521"/>
            <a:ext cx="4223657" cy="64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re11.deviantart.net/cea7/th/pre/i/2012/250/1/c/posterized_self_portrait_by_geneticspartan-d5dump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6" y="209520"/>
            <a:ext cx="6458858" cy="64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7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upplies.thesmartteacher.com.s3.amazonaws.com/assets/exchange/Photo%20on%203-4-14%20at%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46" y="302986"/>
            <a:ext cx="6375854" cy="63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5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-j2ZMH_NNJgM/TdqVN_rO6pI/AAAAAAAAAPI/q2JQZqQbEo8/s1600/IMG_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34" y="130628"/>
            <a:ext cx="8669108" cy="65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7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rendarobson.files.wordpress.com/2014/08/mon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0" y="145141"/>
            <a:ext cx="4822825" cy="64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-media-cache-ak0.pinimg.com/236x/c9/60/78/c9607834874dc7d3739d50cc77cb1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50762"/>
            <a:ext cx="4169682" cy="62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7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9657"/>
            <a:ext cx="10515600" cy="1045030"/>
          </a:xfrm>
        </p:spPr>
        <p:txBody>
          <a:bodyPr>
            <a:normAutofit/>
          </a:bodyPr>
          <a:lstStyle/>
          <a:p>
            <a:r>
              <a:rPr lang="en-US" b="1" dirty="0"/>
              <a:t>					</a:t>
            </a:r>
            <a:r>
              <a:rPr lang="en-US" b="1" u="sng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170"/>
            <a:ext cx="10515600" cy="602343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Portrait</a:t>
            </a:r>
          </a:p>
          <a:p>
            <a:pPr lvl="1"/>
            <a:r>
              <a:rPr lang="en-US" dirty="0"/>
              <a:t>A drawing, painting or photograph of a person</a:t>
            </a:r>
          </a:p>
          <a:p>
            <a:r>
              <a:rPr lang="en-US" b="1" dirty="0"/>
              <a:t>Monochromatic</a:t>
            </a:r>
          </a:p>
          <a:p>
            <a:pPr lvl="1"/>
            <a:r>
              <a:rPr lang="en-US" dirty="0"/>
              <a:t>Different values of the same hue</a:t>
            </a:r>
          </a:p>
          <a:p>
            <a:r>
              <a:rPr lang="en-US" b="1" dirty="0"/>
              <a:t>Hue: </a:t>
            </a:r>
          </a:p>
          <a:p>
            <a:pPr lvl="1"/>
            <a:r>
              <a:rPr lang="en-US" dirty="0"/>
              <a:t>The name of a color (blue, green, red, macaroni and cheese,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b="1" dirty="0"/>
              <a:t>Value: </a:t>
            </a:r>
          </a:p>
          <a:p>
            <a:pPr lvl="1"/>
            <a:r>
              <a:rPr lang="en-US" dirty="0"/>
              <a:t>The lightness and darkness of a color</a:t>
            </a:r>
          </a:p>
          <a:p>
            <a:r>
              <a:rPr lang="en-US" b="1" dirty="0"/>
              <a:t>Value Scale: </a:t>
            </a:r>
          </a:p>
          <a:p>
            <a:pPr lvl="1"/>
            <a:r>
              <a:rPr lang="en-US" dirty="0"/>
              <a:t>A tool artists create and use to see the range of values in a particular hue (color)</a:t>
            </a:r>
          </a:p>
          <a:p>
            <a:r>
              <a:rPr lang="en-US" b="1" dirty="0"/>
              <a:t>Abstract: </a:t>
            </a:r>
          </a:p>
          <a:p>
            <a:pPr lvl="1"/>
            <a:r>
              <a:rPr lang="en-US" dirty="0"/>
              <a:t>not realistic</a:t>
            </a:r>
          </a:p>
          <a:p>
            <a:r>
              <a:rPr lang="en-US" b="1" dirty="0"/>
              <a:t>Tint: </a:t>
            </a:r>
          </a:p>
          <a:p>
            <a:pPr lvl="1"/>
            <a:r>
              <a:rPr lang="en-US" dirty="0"/>
              <a:t>adding white to a hue (color) </a:t>
            </a:r>
          </a:p>
          <a:p>
            <a:r>
              <a:rPr lang="en-US" b="1" dirty="0"/>
              <a:t>Shade: </a:t>
            </a:r>
          </a:p>
          <a:p>
            <a:pPr lvl="1"/>
            <a:r>
              <a:rPr lang="en-US" dirty="0"/>
              <a:t>Adding black to a hue (color)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6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B896-D000-4FA4-A01E-BA2E1720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brushes</a:t>
            </a:r>
          </a:p>
        </p:txBody>
      </p:sp>
      <p:pic>
        <p:nvPicPr>
          <p:cNvPr id="1028" name="Picture 4" descr=" Flat Artist Paint Brush ">
            <a:extLst>
              <a:ext uri="{FF2B5EF4-FFF2-40B4-BE49-F238E27FC236}">
                <a16:creationId xmlns:a16="http://schemas.microsoft.com/office/drawing/2014/main" id="{5DA12E93-3E72-468D-B951-4E0AE333E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7325"/>
            <a:ext cx="1371600" cy="13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100132-8A8B-4FF8-B060-6A4AD5BB694D}"/>
              </a:ext>
            </a:extLst>
          </p:cNvPr>
          <p:cNvSpPr/>
          <p:nvPr/>
        </p:nvSpPr>
        <p:spPr>
          <a:xfrm>
            <a:off x="1914525" y="1457326"/>
            <a:ext cx="7229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Square end, with medium to long hairs.</a:t>
            </a:r>
          </a:p>
          <a:p>
            <a:r>
              <a:rPr lang="en-US" b="1" dirty="0"/>
              <a:t>Good for</a:t>
            </a:r>
            <a:r>
              <a:rPr lang="en-US" dirty="0"/>
              <a:t>: bold strokes, washes, filling wide spaces, impasto. can use edge for fine lines, straight edges and stripes. long haired flat brushes are ideal for </a:t>
            </a:r>
            <a:r>
              <a:rPr lang="en-US" dirty="0">
                <a:hlinkClick r:id="rId3"/>
              </a:rPr>
              <a:t>varnishing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0" name="Picture 6" descr=" Bright Artist Paint Brush ">
            <a:extLst>
              <a:ext uri="{FF2B5EF4-FFF2-40B4-BE49-F238E27FC236}">
                <a16:creationId xmlns:a16="http://schemas.microsoft.com/office/drawing/2014/main" id="{5B978A26-CBA8-4F08-B381-4D12E150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4248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B4C963-5BF5-4BFD-946C-6A894EB6F522}"/>
              </a:ext>
            </a:extLst>
          </p:cNvPr>
          <p:cNvSpPr/>
          <p:nvPr/>
        </p:nvSpPr>
        <p:spPr>
          <a:xfrm>
            <a:off x="2133600" y="2828836"/>
            <a:ext cx="8782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Flat with edges curved inward at tip, with shortish hairs.</a:t>
            </a:r>
          </a:p>
          <a:p>
            <a:r>
              <a:rPr lang="en-US" b="1" dirty="0"/>
              <a:t>Good for</a:t>
            </a:r>
            <a:r>
              <a:rPr lang="en-US" dirty="0"/>
              <a:t>: short controlled strokes. thick, heavy color. better for working up close rather than holding the brush at a distance from the canvas.</a:t>
            </a:r>
          </a:p>
        </p:txBody>
      </p:sp>
      <p:pic>
        <p:nvPicPr>
          <p:cNvPr id="1032" name="Picture 8" descr=" Detail Round Artist Paint Brush ">
            <a:extLst>
              <a:ext uri="{FF2B5EF4-FFF2-40B4-BE49-F238E27FC236}">
                <a16:creationId xmlns:a16="http://schemas.microsoft.com/office/drawing/2014/main" id="{47C6D315-6CEF-4971-B40B-A34C5FEB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7763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02DCE2-5FB4-417E-A53A-9F6E13930AF6}"/>
              </a:ext>
            </a:extLst>
          </p:cNvPr>
          <p:cNvSpPr/>
          <p:nvPr/>
        </p:nvSpPr>
        <p:spPr>
          <a:xfrm>
            <a:off x="3048000" y="296733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Round, hairs shorter in length. shorter handle.</a:t>
            </a:r>
          </a:p>
          <a:p>
            <a:r>
              <a:rPr lang="en-US" b="1" dirty="0"/>
              <a:t>Good for</a:t>
            </a:r>
            <a:r>
              <a:rPr lang="en-US" dirty="0"/>
              <a:t>: details and short strokes. holds more color than you might think!</a:t>
            </a:r>
          </a:p>
        </p:txBody>
      </p:sp>
    </p:spTree>
    <p:extLst>
      <p:ext uri="{BB962C8B-B14F-4D97-AF65-F5344CB8AC3E}">
        <p14:creationId xmlns:p14="http://schemas.microsoft.com/office/powerpoint/2010/main" val="27427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8077-473D-4A3B-8248-9F80E00E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  <a:r>
              <a:rPr lang="en-US" sz="3600" dirty="0"/>
              <a:t>Flat with angled hairs at end.</a:t>
            </a:r>
            <a:br>
              <a:rPr lang="en-US" sz="3600" dirty="0"/>
            </a:br>
            <a:r>
              <a:rPr lang="en-US" sz="3600" b="1" dirty="0"/>
              <a:t>Good f	or</a:t>
            </a:r>
            <a:r>
              <a:rPr lang="en-US" sz="3600" dirty="0"/>
              <a:t>: curved strokes and filling corners. can reach small areas with tip. also can be used to cover lots of space, similar to flat brushes.</a:t>
            </a:r>
          </a:p>
        </p:txBody>
      </p:sp>
      <p:pic>
        <p:nvPicPr>
          <p:cNvPr id="2050" name="Picture 2" descr=" Angular Flat Artist Paint Brush ">
            <a:extLst>
              <a:ext uri="{FF2B5EF4-FFF2-40B4-BE49-F238E27FC236}">
                <a16:creationId xmlns:a16="http://schemas.microsoft.com/office/drawing/2014/main" id="{F40225F1-3F21-4736-886F-0BD89C1CE6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9068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Round Brush ">
            <a:extLst>
              <a:ext uri="{FF2B5EF4-FFF2-40B4-BE49-F238E27FC236}">
                <a16:creationId xmlns:a16="http://schemas.microsoft.com/office/drawing/2014/main" id="{2C1F80B1-1C37-4B9F-B6CA-16ED16E8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8785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A2380-B679-4ED6-A682-366E26383E6C}"/>
              </a:ext>
            </a:extLst>
          </p:cNvPr>
          <p:cNvSpPr/>
          <p:nvPr/>
        </p:nvSpPr>
        <p:spPr>
          <a:xfrm>
            <a:off x="3048000" y="2690336"/>
            <a:ext cx="8305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Round or pointed tip.</a:t>
            </a:r>
          </a:p>
          <a:p>
            <a:r>
              <a:rPr lang="en-US" sz="2400" dirty="0"/>
              <a:t>G</a:t>
            </a:r>
            <a:r>
              <a:rPr lang="en-US" sz="2400" b="1" dirty="0"/>
              <a:t>ood for</a:t>
            </a:r>
            <a:r>
              <a:rPr lang="en-US" sz="2400" dirty="0"/>
              <a:t>: sketching, outlining, detailed work, controlled washes, filling in small areas. creates thin to thick lines - thin at the tip, becoming wider the more its pressed down.. use with thinned paint rather than thick paint</a:t>
            </a:r>
          </a:p>
        </p:txBody>
      </p:sp>
    </p:spTree>
    <p:extLst>
      <p:ext uri="{BB962C8B-B14F-4D97-AF65-F5344CB8AC3E}">
        <p14:creationId xmlns:p14="http://schemas.microsoft.com/office/powerpoint/2010/main" val="272521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2DE0-3E13-47D7-B3BE-F1867329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 Pointed Round Brush ">
            <a:extLst>
              <a:ext uri="{FF2B5EF4-FFF2-40B4-BE49-F238E27FC236}">
                <a16:creationId xmlns:a16="http://schemas.microsoft.com/office/drawing/2014/main" id="{15A39104-4A7F-40BC-A775-EC5BE9EB37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057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B3487-3D49-4135-85F5-366CEB61F4A7}"/>
              </a:ext>
            </a:extLst>
          </p:cNvPr>
          <p:cNvSpPr/>
          <p:nvPr/>
        </p:nvSpPr>
        <p:spPr>
          <a:xfrm>
            <a:off x="1895475" y="2057400"/>
            <a:ext cx="77628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Narrower than the round paintbrush. has sharply pointed tip.</a:t>
            </a:r>
          </a:p>
          <a:p>
            <a:r>
              <a:rPr lang="en-US" sz="2400" b="1" dirty="0"/>
              <a:t>Good for</a:t>
            </a:r>
            <a:r>
              <a:rPr lang="en-US" sz="2400" dirty="0"/>
              <a:t>: fine details and lines, delicate areas, spotting and retouching. </a:t>
            </a:r>
          </a:p>
          <a:p>
            <a:endParaRPr lang="en-US" sz="2400" dirty="0"/>
          </a:p>
          <a:p>
            <a:r>
              <a:rPr lang="en-US" sz="2400" dirty="0"/>
              <a:t>Acrylic Paint: plastic based</a:t>
            </a:r>
          </a:p>
          <a:p>
            <a:r>
              <a:rPr lang="en-US" sz="2400" dirty="0"/>
              <a:t>Tempera Paint: Chalky, egg based paint that is water soluble</a:t>
            </a:r>
          </a:p>
          <a:p>
            <a:r>
              <a:rPr lang="en-US" sz="2400" dirty="0"/>
              <a:t>Canvass: Cloth surface acrylic and oil pain is </a:t>
            </a:r>
            <a:r>
              <a:rPr lang="en-US" sz="2400"/>
              <a:t>applied to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824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34/ee/d9/34eed9619db5c4ff4c27adbfc15af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3" y="491898"/>
            <a:ext cx="4608484" cy="61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564x/76/53/da/7653dabac72e95d261b71acbbd4b3a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17" y="491898"/>
            <a:ext cx="3719740" cy="60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6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upplies.thesmartteacher.com.s3.amazonaws.com/assets/exchange/2012-10-13%2002.45.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9" y="188685"/>
            <a:ext cx="5291131" cy="65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07.deviantart.net/5e74/i/2006/310/d/f/value_gray_scale_self_portrait_by_stronglikemus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79" y="188685"/>
            <a:ext cx="4401480" cy="63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3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credibleart.org/lessons/high/images/Ken-p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1655"/>
            <a:ext cx="4866368" cy="65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236x/02/56/d0/0256d07c2736f6b1d2bbedf78bf39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406897"/>
            <a:ext cx="4706711" cy="614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3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jheuel.weebly.com/uploads/6/7/9/0/6790784/739211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46" y="353786"/>
            <a:ext cx="6606989" cy="65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38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286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Value Portraits</vt:lpstr>
      <vt:lpstr>     Terms</vt:lpstr>
      <vt:lpstr>Types of brushes</vt:lpstr>
      <vt:lpstr>         Flat with angled hairs at end. Good f or: curved strokes and filling corners. can reach small areas with tip. also can be used to cover lots of space, similar to flat brushes.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Portraits</dc:title>
  <dc:creator>OTTAVIANO, EMILY</dc:creator>
  <cp:lastModifiedBy>OTTAVIANO, EMILY</cp:lastModifiedBy>
  <cp:revision>5</cp:revision>
  <dcterms:created xsi:type="dcterms:W3CDTF">2016-02-24T16:08:24Z</dcterms:created>
  <dcterms:modified xsi:type="dcterms:W3CDTF">2018-03-12T13:18:54Z</dcterms:modified>
</cp:coreProperties>
</file>